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4" r:id="rId2"/>
    <p:sldId id="393" r:id="rId3"/>
    <p:sldId id="559" r:id="rId4"/>
    <p:sldId id="550" r:id="rId5"/>
    <p:sldId id="560" r:id="rId6"/>
    <p:sldId id="561" r:id="rId7"/>
    <p:sldId id="562" r:id="rId8"/>
    <p:sldId id="563" r:id="rId9"/>
    <p:sldId id="565" r:id="rId10"/>
    <p:sldId id="567" r:id="rId11"/>
    <p:sldId id="566" r:id="rId12"/>
    <p:sldId id="568" r:id="rId13"/>
    <p:sldId id="558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Wayne W" initials="SWW" lastIdx="1" clrIdx="0">
    <p:extLst>
      <p:ext uri="{19B8F6BF-5375-455C-9EA6-DF929625EA0E}">
        <p15:presenceInfo xmlns:p15="http://schemas.microsoft.com/office/powerpoint/2012/main" userId="S::wayne.smith@csun.edu::0be109f7-33b2-40be-a81a-4fbaa958e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1" autoAdjust="0"/>
    <p:restoredTop sz="92153" autoAdjust="0"/>
  </p:normalViewPr>
  <p:slideViewPr>
    <p:cSldViewPr>
      <p:cViewPr varScale="1">
        <p:scale>
          <a:sx n="59" d="100"/>
          <a:sy n="59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707E59-0719-4846-9723-44EDE2BB4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011DC-FDC0-4848-9423-D3C218CC6F7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2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BAB0-CE34-47EA-B7C4-A6DA84D2C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34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830F-B73D-483A-86F5-DAF23BD03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1A6B-9175-45F3-89B4-E45E20E3E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7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C801-21FA-4E3D-81B2-BD15D769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rbel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rbel" pitchFamily="34" charset="0"/>
                <a:cs typeface="Calibri" pitchFamily="34" charset="0"/>
              </a:defRPr>
            </a:lvl1pPr>
            <a:lvl2pPr>
              <a:defRPr sz="2400">
                <a:latin typeface="Corbel" pitchFamily="34" charset="0"/>
                <a:cs typeface="Calibri" pitchFamily="34" charset="0"/>
              </a:defRPr>
            </a:lvl2pPr>
            <a:lvl3pPr>
              <a:defRPr sz="2000">
                <a:latin typeface="Corbel" pitchFamily="34" charset="0"/>
                <a:cs typeface="Calibri" pitchFamily="34" charset="0"/>
              </a:defRPr>
            </a:lvl3pPr>
            <a:lvl4pPr>
              <a:defRPr sz="1800">
                <a:latin typeface="Corbel" pitchFamily="34" charset="0"/>
                <a:cs typeface="Calibri" pitchFamily="34" charset="0"/>
              </a:defRPr>
            </a:lvl4pPr>
            <a:lvl5pPr>
              <a:defRPr sz="1800">
                <a:latin typeface="Corbel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FD94-992F-4CB2-AF3E-ECFB9D8DC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3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0D13-0C7E-4176-AF4E-A80D235EC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9E26-7464-4969-87B3-84FFF5B4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D0AD-D9CE-413E-9FFC-A4E976296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4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76F3-F43D-4D70-A385-98C5C6032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4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227E-D10F-4E2A-B5AC-D5BF48B4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21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370C-A1D6-4B3C-B3D0-37B2F68B8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5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3465-24EF-4284-939A-A18884C8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DE3E01-F121-44FA-B027-0C6BFC0CB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s@csu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350" y="255588"/>
            <a:ext cx="8070850" cy="1079500"/>
          </a:xfrm>
        </p:spPr>
        <p:txBody>
          <a:bodyPr/>
          <a:lstStyle/>
          <a:p>
            <a:pPr algn="r" eaLnBrk="1" hangingPunct="1"/>
            <a:r>
              <a:rPr lang="en-US" altLang="en-US" sz="2800" dirty="0">
                <a:latin typeface="Corbel" panose="020B0503020204020204" pitchFamily="34" charset="0"/>
              </a:rPr>
              <a:t>BUS 312 June at the Multiplex Case</a:t>
            </a:r>
            <a:endParaRPr lang="en-US" altLang="en-US" sz="2800" b="1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2250" y="3513000"/>
            <a:ext cx="5715000" cy="1676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400" i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Wayne Smith, Ph.D</a:t>
            </a: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CSU Northridge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ws@csun.edu</a:t>
            </a:r>
            <a:endParaRPr lang="en-US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3429000" y="1549127"/>
            <a:ext cx="50276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 – Diagnostic Analytics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(theory and practice)</a:t>
            </a: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524000"/>
            <a:ext cx="2808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Evaluation—“Area Under the Curve”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2D0FC-CAEA-4DB3-BD02-BD30F4E32778}"/>
              </a:ext>
            </a:extLst>
          </p:cNvPr>
          <p:cNvSpPr txBox="1"/>
          <p:nvPr/>
        </p:nvSpPr>
        <p:spPr>
          <a:xfrm>
            <a:off x="227180" y="1349787"/>
            <a:ext cx="8884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compare the </a:t>
            </a:r>
            <a:r>
              <a:rPr lang="en-US" i="1" dirty="0"/>
              <a:t>P(test statistic)</a:t>
            </a:r>
            <a:r>
              <a:rPr lang="en-US" dirty="0"/>
              <a:t> with the </a:t>
            </a:r>
            <a:r>
              <a:rPr lang="en-US" i="1" dirty="0"/>
              <a:t>significance level 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dirty="0"/>
              <a:t> = 0.05).</a:t>
            </a:r>
          </a:p>
          <a:p>
            <a:r>
              <a:rPr lang="en-US" dirty="0"/>
              <a:t>That is, we see how much “space” the test statistic takes up of the distribution.</a:t>
            </a:r>
          </a:p>
          <a:p>
            <a:r>
              <a:rPr lang="en-US" dirty="0"/>
              <a:t>If the area of the P(test statistic) is </a:t>
            </a:r>
            <a:r>
              <a:rPr lang="en-US" i="1" dirty="0"/>
              <a:t>less than the </a:t>
            </a:r>
            <a:r>
              <a:rPr lang="el-GR" i="1" dirty="0"/>
              <a:t>α</a:t>
            </a:r>
            <a:r>
              <a:rPr lang="en-US" dirty="0"/>
              <a:t>, then </a:t>
            </a:r>
            <a:r>
              <a:rPr lang="en-US" i="1" dirty="0"/>
              <a:t>reject H</a:t>
            </a:r>
            <a:r>
              <a:rPr lang="en-US" i="1" baseline="-25000" dirty="0"/>
              <a:t>0</a:t>
            </a:r>
            <a:r>
              <a:rPr lang="en-US" dirty="0"/>
              <a:t>; else we </a:t>
            </a:r>
            <a:r>
              <a:rPr lang="en-US" i="1" dirty="0"/>
              <a:t>accept H</a:t>
            </a:r>
            <a:r>
              <a:rPr lang="en-US" i="1" baseline="-25000" dirty="0"/>
              <a:t>0</a:t>
            </a:r>
            <a:r>
              <a:rPr lang="en-US" dirty="0"/>
              <a:t>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E4033D-A5A1-4AFD-AB5B-DF9BBB1F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7" y="2562130"/>
            <a:ext cx="6096000" cy="304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A4A52-5EDB-4079-97B4-C5A7877EB675}"/>
              </a:ext>
            </a:extLst>
          </p:cNvPr>
          <p:cNvCxnSpPr>
            <a:cxnSpLocks/>
          </p:cNvCxnSpPr>
          <p:nvPr/>
        </p:nvCxnSpPr>
        <p:spPr>
          <a:xfrm>
            <a:off x="3483429" y="2693099"/>
            <a:ext cx="21771" cy="312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2D8DA9-A75C-454B-B920-E6649CA0F251}"/>
              </a:ext>
            </a:extLst>
          </p:cNvPr>
          <p:cNvSpPr txBox="1"/>
          <p:nvPr/>
        </p:nvSpPr>
        <p:spPr>
          <a:xfrm>
            <a:off x="3505200" y="53922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P(test statistic)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CADD4-2F0A-42E0-9C91-DA603C21BE0D}"/>
              </a:ext>
            </a:extLst>
          </p:cNvPr>
          <p:cNvSpPr txBox="1"/>
          <p:nvPr/>
        </p:nvSpPr>
        <p:spPr>
          <a:xfrm>
            <a:off x="3483429" y="5633069"/>
            <a:ext cx="394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computed in Excel:</a:t>
            </a:r>
          </a:p>
          <a:p>
            <a:r>
              <a:rPr lang="en-US" dirty="0"/>
              <a:t>=NORM.S.DIST(test statistic, TRUE)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37794-1353-4986-8D7A-2A63B2D13F05}"/>
              </a:ext>
            </a:extLst>
          </p:cNvPr>
          <p:cNvSpPr txBox="1"/>
          <p:nvPr/>
        </p:nvSpPr>
        <p:spPr>
          <a:xfrm>
            <a:off x="3633878" y="255440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“Accept” (the 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05FC6-81F4-48B4-B206-4235B74A1440}"/>
              </a:ext>
            </a:extLst>
          </p:cNvPr>
          <p:cNvSpPr txBox="1"/>
          <p:nvPr/>
        </p:nvSpPr>
        <p:spPr>
          <a:xfrm>
            <a:off x="2348341" y="322649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“Reject”</a:t>
            </a:r>
          </a:p>
          <a:p>
            <a:r>
              <a:rPr lang="en-US" dirty="0"/>
              <a:t> (the 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187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26FD5-5985-416B-A740-6619AD69A8DE}"/>
              </a:ext>
            </a:extLst>
          </p:cNvPr>
          <p:cNvSpPr txBox="1"/>
          <p:nvPr/>
        </p:nvSpPr>
        <p:spPr>
          <a:xfrm>
            <a:off x="435429" y="1600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English: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2D0FC-CAEA-4DB3-BD02-BD30F4E32778}"/>
              </a:ext>
            </a:extLst>
          </p:cNvPr>
          <p:cNvSpPr txBox="1"/>
          <p:nvPr/>
        </p:nvSpPr>
        <p:spPr>
          <a:xfrm>
            <a:off x="1748944" y="1600200"/>
            <a:ext cx="569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(true) proportion equals</a:t>
            </a:r>
          </a:p>
          <a:p>
            <a:r>
              <a:rPr lang="en-US" dirty="0"/>
              <a:t>Sample (estimate) proportion</a:t>
            </a:r>
          </a:p>
          <a:p>
            <a:r>
              <a:rPr lang="en-US" dirty="0"/>
              <a:t>plus or minus P(Z alpha/2) times (sample sd. / sqrt(n))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E03490-6491-4B7D-811C-81CA23439559}"/>
              </a:ext>
            </a:extLst>
          </p:cNvPr>
          <p:cNvSpPr txBox="1"/>
          <p:nvPr/>
        </p:nvSpPr>
        <p:spPr>
          <a:xfrm>
            <a:off x="424543" y="36296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Math: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9C20C6-D78C-4781-9335-8732D5894178}"/>
              </a:ext>
            </a:extLst>
          </p:cNvPr>
          <p:cNvSpPr txBox="1"/>
          <p:nvPr/>
        </p:nvSpPr>
        <p:spPr>
          <a:xfrm>
            <a:off x="481361" y="611401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FF450EA-7F6F-4183-8CCA-8B38670B0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714" y="3532676"/>
          <a:ext cx="5231137" cy="147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82680" imgH="631080" progId="">
                  <p:embed/>
                </p:oleObj>
              </mc:Choice>
              <mc:Fallback>
                <p:oleObj r:id="rId2" imgW="2182680" imgH="63108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FF450EA-7F6F-4183-8CCA-8B38670B0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714" y="3532676"/>
                        <a:ext cx="5231137" cy="1475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345658-A4F2-4B1A-A87D-754B21067C63}"/>
              </a:ext>
            </a:extLst>
          </p:cNvPr>
          <p:cNvSpPr txBox="1"/>
          <p:nvPr/>
        </p:nvSpPr>
        <p:spPr>
          <a:xfrm>
            <a:off x="1759830" y="5040782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P(Z</a:t>
            </a:r>
            <a:r>
              <a:rPr lang="el-GR" baseline="-25000" dirty="0"/>
              <a:t>α</a:t>
            </a:r>
            <a:r>
              <a:rPr lang="en-US" baseline="-25000" dirty="0"/>
              <a:t>/2</a:t>
            </a:r>
            <a:r>
              <a:rPr lang="en-US" dirty="0"/>
              <a:t>) can be computed in Excel:</a:t>
            </a:r>
          </a:p>
          <a:p>
            <a:r>
              <a:rPr lang="en-US" dirty="0"/>
              <a:t>=NORM.S.INV(alpha/2)</a:t>
            </a:r>
          </a:p>
        </p:txBody>
      </p:sp>
    </p:spTree>
    <p:extLst>
      <p:ext uri="{BB962C8B-B14F-4D97-AF65-F5344CB8AC3E}">
        <p14:creationId xmlns:p14="http://schemas.microsoft.com/office/powerpoint/2010/main" val="425794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Shrewd</a:t>
            </a:r>
            <a:r>
              <a:rPr lang="en-US" dirty="0"/>
              <a:t> Spreadsheeting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starting with the Excel workbook on the web page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It already has the data, and 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add anything you like with new worksheets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Try to do everything for Sample #1 first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Then, you can “copy-and-paste” the existing Sample #1 worksheet(s) to a new Sample #2 worksheet(s),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Edit just the top of the new spreadsheet(s) to change the sample percentage (</a:t>
            </a:r>
            <a:r>
              <a:rPr lang="en-US" sz="2000" i="1" dirty="0"/>
              <a:t>x</a:t>
            </a:r>
            <a:r>
              <a:rPr lang="en-US" sz="2000" dirty="0"/>
              <a:t>), sample size (</a:t>
            </a:r>
            <a:r>
              <a:rPr lang="en-US" sz="2000" i="1" dirty="0"/>
              <a:t>n)</a:t>
            </a:r>
            <a:r>
              <a:rPr lang="en-US" sz="2000" dirty="0"/>
              <a:t>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Review the bottom of the new spreadsheet(s) to check for any changes in results (that is, “reject H</a:t>
            </a:r>
            <a:r>
              <a:rPr lang="en-US" sz="2000" baseline="-25000" dirty="0"/>
              <a:t>0</a:t>
            </a:r>
            <a:r>
              <a:rPr lang="en-US" sz="2000" dirty="0"/>
              <a:t>” or “accept H</a:t>
            </a:r>
            <a:r>
              <a:rPr lang="en-US" sz="2000" baseline="-25000" dirty="0"/>
              <a:t>0</a:t>
            </a:r>
            <a:r>
              <a:rPr lang="en-US" sz="2000" dirty="0"/>
              <a:t>”, or a wider or narrower confidence interval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24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Reproducible</a:t>
            </a:r>
            <a:r>
              <a:rPr lang="en-US" dirty="0"/>
              <a:t> Spreadsheeting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Design and develop your spreadsheet well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you can understand it </a:t>
            </a:r>
            <a:r>
              <a:rPr lang="en-US" sz="2000" i="1" dirty="0"/>
              <a:t>later</a:t>
            </a:r>
            <a:r>
              <a:rPr lang="en-US" sz="2000" dirty="0"/>
              <a:t>, and 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others can understand it </a:t>
            </a:r>
            <a:r>
              <a:rPr lang="en-US" sz="2000" i="1" dirty="0"/>
              <a:t>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be well documented…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labels for </a:t>
            </a:r>
            <a:r>
              <a:rPr lang="en-US" sz="2000" i="1" dirty="0"/>
              <a:t>rows</a:t>
            </a:r>
            <a:r>
              <a:rPr lang="en-US" sz="2000" dirty="0"/>
              <a:t> and </a:t>
            </a:r>
            <a:r>
              <a:rPr lang="en-US" sz="2000" i="1" dirty="0"/>
              <a:t>columns</a:t>
            </a:r>
            <a:r>
              <a:rPr lang="en-US" sz="2000" dirty="0"/>
              <a:t> (and sometimes even for </a:t>
            </a:r>
            <a:r>
              <a:rPr lang="en-US" sz="2000" i="1" dirty="0"/>
              <a:t>cells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be able to be reused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Design it as if you are likely to need this spreadsheet again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have no “hardcoding”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is, don’t bury constants in formulas…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Put constants in individual cells and use absolute references (sometimes absolute cell references not just relative cell references)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Remember too: You need to explain everything in the narrative (main body) of the written (and later,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55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want to know what’s “true”, “best”, or “correct”.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Is Tammy an </a:t>
            </a:r>
            <a:r>
              <a:rPr lang="en-US" sz="1800" i="1" dirty="0"/>
              <a:t>outlier</a:t>
            </a:r>
            <a:r>
              <a:rPr lang="en-US" sz="1800" dirty="0"/>
              <a:t> or is she more like the </a:t>
            </a:r>
            <a:r>
              <a:rPr lang="en-US" sz="1800" i="1" dirty="0"/>
              <a:t>typical</a:t>
            </a:r>
            <a:r>
              <a:rPr lang="en-US" sz="1800" dirty="0"/>
              <a:t> moviegoer?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do that, we need to understand “uncertainty”.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We, as analysts to help Ms. Plex, acknowledge that uncertainty is everywhere, and we need to deal with that uncertainty as best we can.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do that, we need to “control for”, “rule out”, or “understand” randomness, and we know that randomness is related to probability.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We took two surveys from a sample.  Any sample, even a well-designed one, is </a:t>
            </a:r>
            <a:r>
              <a:rPr lang="en-US" sz="1800" i="1" dirty="0"/>
              <a:t>not</a:t>
            </a:r>
            <a:r>
              <a:rPr lang="en-US" sz="1800" dirty="0"/>
              <a:t> the population.  And it’s the population for which we are trying to make an inference.  We infer </a:t>
            </a:r>
            <a:r>
              <a:rPr lang="en-US" sz="1800" i="1" dirty="0"/>
              <a:t>from</a:t>
            </a:r>
            <a:r>
              <a:rPr lang="en-US" sz="1800" dirty="0"/>
              <a:t> the sample </a:t>
            </a:r>
            <a:r>
              <a:rPr lang="en-US" sz="1800" i="1" dirty="0"/>
              <a:t>to</a:t>
            </a:r>
            <a:r>
              <a:rPr lang="en-US" sz="1800" dirty="0"/>
              <a:t> the population.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don’t want any “errors”, “omissions”, or “bad decisions” due to randomness (that is, we don’t want to be “fooled by randomness”).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Ms. Plex needs to make decision: defend the proposed class-action lawsuit or settle the class-action lawsuit.  Naturally, neither Ms. Plex nor any other stakeholder wants to be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 all the possible questions, what’s the single, most important question?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Do moviegoers resent the advertising/trailers before each movie?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result of that question a </a:t>
            </a:r>
            <a:r>
              <a:rPr lang="en-US" sz="2000" i="1" dirty="0"/>
              <a:t>continuous</a:t>
            </a:r>
            <a:r>
              <a:rPr lang="en-US" sz="2000" dirty="0"/>
              <a:t> variable or a </a:t>
            </a:r>
            <a:r>
              <a:rPr lang="en-US" sz="2000" i="1" dirty="0"/>
              <a:t>discrete</a:t>
            </a:r>
            <a:r>
              <a:rPr lang="en-US" sz="2000" dirty="0"/>
              <a:t> variable?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</a:t>
            </a:r>
            <a:r>
              <a:rPr lang="en-US" sz="1800" i="1" dirty="0"/>
              <a:t>Discrete</a:t>
            </a:r>
            <a:r>
              <a:rPr lang="en-US" sz="1800" dirty="0"/>
              <a:t> (that is, the response from the respondent is “yes” or “no”)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summary of a discrete variable a mean or a proportion?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</a:t>
            </a:r>
            <a:r>
              <a:rPr lang="en-US" sz="1800" i="1" dirty="0"/>
              <a:t>Proportion</a:t>
            </a:r>
            <a:r>
              <a:rPr lang="en-US" sz="1800" dirty="0"/>
              <a:t> (that is, a percentage).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is the correct method to graph a proportion (or percentage)?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Bar (better) or Pie (acceptable)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do we know if the sample proportion is representative of the population proportion?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Do a </a:t>
            </a:r>
            <a:r>
              <a:rPr lang="en-US" sz="1800" i="1" dirty="0"/>
              <a:t>hypothesis test</a:t>
            </a:r>
            <a:r>
              <a:rPr lang="en-US" sz="1800" dirty="0"/>
              <a:t> (to rule out, or understand, randomness)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There are many hypothesis tests.  Which one is the correct one?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a </a:t>
            </a:r>
            <a:r>
              <a:rPr lang="en-US" sz="1800" i="1" dirty="0"/>
              <a:t>one-sample proportion test</a:t>
            </a:r>
            <a:r>
              <a:rPr lang="en-US" sz="1800" dirty="0"/>
              <a:t> using the binomial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(or equivalently, in this case with large </a:t>
            </a:r>
            <a:r>
              <a:rPr lang="en-US" sz="1800" i="1" dirty="0"/>
              <a:t>n</a:t>
            </a:r>
            <a:r>
              <a:rPr lang="en-US" sz="1800" dirty="0"/>
              <a:t>’s, it’s a bit easier to just use the normal approximation to the binomial: that is, the </a:t>
            </a:r>
            <a:r>
              <a:rPr lang="en-US" sz="1800" i="1" dirty="0"/>
              <a:t>Z</a:t>
            </a:r>
            <a:r>
              <a:rPr lang="en-US" sz="1800" dirty="0"/>
              <a:t>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7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57717D-E85B-426F-A7B0-311AC563E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67463"/>
              </p:ext>
            </p:extLst>
          </p:nvPr>
        </p:nvGraphicFramePr>
        <p:xfrm>
          <a:off x="1524000" y="1932688"/>
          <a:ext cx="6072505" cy="1981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38705">
                  <a:extLst>
                    <a:ext uri="{9D8B030D-6E8A-4147-A177-3AD203B41FA5}">
                      <a16:colId xmlns:a16="http://schemas.microsoft.com/office/drawing/2014/main" val="393582704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3912387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55934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Sample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Sample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1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/>
                        <a:t>x</a:t>
                      </a:r>
                      <a:r>
                        <a:rPr lang="en-US" sz="2000" dirty="0"/>
                        <a:t> (resent?) (“yes”)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7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/>
                        <a:t>n</a:t>
                      </a:r>
                      <a:r>
                        <a:rPr lang="en-US" sz="2000" dirty="0"/>
                        <a:t> (sample size)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1377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1166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/>
                        <a:t>p-hat</a:t>
                      </a:r>
                      <a:r>
                        <a:rPr lang="en-US" sz="2000" dirty="0"/>
                        <a:t> (proportion)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0.1379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0.1243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053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p-hat</a:t>
                      </a:r>
                      <a:r>
                        <a:rPr lang="en-US" sz="2000" dirty="0"/>
                        <a:t>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13.79%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12.43%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276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81361" y="6114018"/>
            <a:ext cx="690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Excel Data file on the instructor’s course outline web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468EF-B48E-4ADD-8C4C-FEB2B16499E8}"/>
              </a:ext>
            </a:extLst>
          </p:cNvPr>
          <p:cNvSpPr txBox="1"/>
          <p:nvPr/>
        </p:nvSpPr>
        <p:spPr>
          <a:xfrm>
            <a:off x="1600200" y="4750089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Given: significance level “alpha” (</a:t>
            </a:r>
            <a:r>
              <a:rPr lang="el-GR" dirty="0"/>
              <a:t>α</a:t>
            </a:r>
            <a:r>
              <a:rPr lang="en-US" dirty="0"/>
              <a:t> = 0.05)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9C5700-1FD3-4629-B1ED-BFF5B05D7F93}"/>
                  </a:ext>
                </a:extLst>
              </p:cNvPr>
              <p:cNvSpPr txBox="1"/>
              <p:nvPr/>
            </p:nvSpPr>
            <p:spPr>
              <a:xfrm>
                <a:off x="1600200" y="5145932"/>
                <a:ext cx="6247864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Meaning: We are willing to be wrong 0.05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 times.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9C5700-1FD3-4629-B1ED-BFF5B05D7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45932"/>
                <a:ext cx="6247864" cy="489686"/>
              </a:xfrm>
              <a:prstGeom prst="rect">
                <a:avLst/>
              </a:prstGeom>
              <a:blipFill>
                <a:blip r:embed="rId2"/>
                <a:stretch>
                  <a:fillRect l="-879" r="-29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6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 – Defend or Settle?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59059" y="6060559"/>
            <a:ext cx="36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Case Text and Case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C13F4-0537-4708-BB8A-2C7937DA34F8}"/>
              </a:ext>
            </a:extLst>
          </p:cNvPr>
          <p:cNvSpPr/>
          <p:nvPr/>
        </p:nvSpPr>
        <p:spPr>
          <a:xfrm>
            <a:off x="1143000" y="2667000"/>
            <a:ext cx="6781800" cy="762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8E2C5-FA65-4547-9A8E-611314F5758A}"/>
              </a:ext>
            </a:extLst>
          </p:cNvPr>
          <p:cNvSpPr txBox="1"/>
          <p:nvPr/>
        </p:nvSpPr>
        <p:spPr>
          <a:xfrm>
            <a:off x="1018029" y="1431886"/>
            <a:ext cx="954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Resent</a:t>
            </a:r>
          </a:p>
          <a:p>
            <a:r>
              <a:rPr lang="en-US" dirty="0"/>
              <a:t>(Don’t</a:t>
            </a:r>
          </a:p>
          <a:p>
            <a:r>
              <a:rPr lang="en-US" dirty="0"/>
              <a:t>Like)</a:t>
            </a:r>
          </a:p>
          <a:p>
            <a:r>
              <a:rPr lang="en-US" dirty="0"/>
              <a:t>the 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41988-DC27-4277-AB4D-AE8F7814F9AE}"/>
              </a:ext>
            </a:extLst>
          </p:cNvPr>
          <p:cNvSpPr txBox="1"/>
          <p:nvPr/>
        </p:nvSpPr>
        <p:spPr>
          <a:xfrm>
            <a:off x="6992399" y="1421588"/>
            <a:ext cx="954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Don’t</a:t>
            </a:r>
          </a:p>
          <a:p>
            <a:pPr algn="r"/>
            <a:r>
              <a:rPr lang="en-US" i="1" dirty="0"/>
              <a:t>Resent</a:t>
            </a:r>
          </a:p>
          <a:p>
            <a:pPr algn="r"/>
            <a:r>
              <a:rPr lang="en-US" dirty="0"/>
              <a:t>(Like)</a:t>
            </a:r>
          </a:p>
          <a:p>
            <a:pPr algn="r"/>
            <a:r>
              <a:rPr lang="en-US" dirty="0"/>
              <a:t>the 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78A81-6DF3-46E1-A0E7-FEF5A5614928}"/>
              </a:ext>
            </a:extLst>
          </p:cNvPr>
          <p:cNvSpPr txBox="1"/>
          <p:nvPr/>
        </p:nvSpPr>
        <p:spPr>
          <a:xfrm>
            <a:off x="2416629" y="285140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(percentage) of Responses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F0B5D3-F65C-4F7B-94E7-00DFBE4842A8}"/>
              </a:ext>
            </a:extLst>
          </p:cNvPr>
          <p:cNvCxnSpPr/>
          <p:nvPr/>
        </p:nvCxnSpPr>
        <p:spPr>
          <a:xfrm>
            <a:off x="2438400" y="1981200"/>
            <a:ext cx="0" cy="2133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7BA3C6-7BC0-4D08-966A-4AF3C3BC2D59}"/>
              </a:ext>
            </a:extLst>
          </p:cNvPr>
          <p:cNvSpPr txBox="1"/>
          <p:nvPr/>
        </p:nvSpPr>
        <p:spPr>
          <a:xfrm>
            <a:off x="2438400" y="3833852"/>
            <a:ext cx="39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Ms. Plex’s cut-off (break) point (15%)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BFD01-CCC1-4EB2-8ACF-8CBE11B0733A}"/>
              </a:ext>
            </a:extLst>
          </p:cNvPr>
          <p:cNvCxnSpPr>
            <a:cxnSpLocks/>
          </p:cNvCxnSpPr>
          <p:nvPr/>
        </p:nvCxnSpPr>
        <p:spPr>
          <a:xfrm>
            <a:off x="2133600" y="2017814"/>
            <a:ext cx="0" cy="26463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8129FD-5453-493B-A60C-ED78BCFFFDA7}"/>
              </a:ext>
            </a:extLst>
          </p:cNvPr>
          <p:cNvSpPr txBox="1"/>
          <p:nvPr/>
        </p:nvSpPr>
        <p:spPr>
          <a:xfrm>
            <a:off x="2133600" y="439294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#1 (13.79%)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10CE8-FEAD-4B3D-A0E5-55987372CFB8}"/>
              </a:ext>
            </a:extLst>
          </p:cNvPr>
          <p:cNvSpPr txBox="1"/>
          <p:nvPr/>
        </p:nvSpPr>
        <p:spPr>
          <a:xfrm>
            <a:off x="1981199" y="488211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#2 (12.43%)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49D816-653B-4267-B768-899A23E303D5}"/>
              </a:ext>
            </a:extLst>
          </p:cNvPr>
          <p:cNvCxnSpPr>
            <a:cxnSpLocks/>
          </p:cNvCxnSpPr>
          <p:nvPr/>
        </p:nvCxnSpPr>
        <p:spPr>
          <a:xfrm>
            <a:off x="1981200" y="2017814"/>
            <a:ext cx="0" cy="314422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B6CD75-7EC5-4013-BADC-2BFEEC092084}"/>
              </a:ext>
            </a:extLst>
          </p:cNvPr>
          <p:cNvSpPr txBox="1"/>
          <p:nvPr/>
        </p:nvSpPr>
        <p:spPr>
          <a:xfrm>
            <a:off x="6400800" y="606055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i="1" dirty="0"/>
              <a:t>not</a:t>
            </a:r>
            <a:r>
              <a:rPr lang="en-US" dirty="0"/>
              <a:t> to 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B7FF6-3F0D-64CB-3C1A-3744C7A707B0}"/>
              </a:ext>
            </a:extLst>
          </p:cNvPr>
          <p:cNvSpPr txBox="1"/>
          <p:nvPr/>
        </p:nvSpPr>
        <p:spPr>
          <a:xfrm>
            <a:off x="1103229" y="34761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C5ECC-FE1B-B6D0-A741-A2BBA1BA33D5}"/>
              </a:ext>
            </a:extLst>
          </p:cNvPr>
          <p:cNvSpPr txBox="1"/>
          <p:nvPr/>
        </p:nvSpPr>
        <p:spPr>
          <a:xfrm>
            <a:off x="7266200" y="34925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7789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a population and a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2F556C-32FF-4949-B23E-BCF6AE3C1459}"/>
              </a:ext>
            </a:extLst>
          </p:cNvPr>
          <p:cNvSpPr/>
          <p:nvPr/>
        </p:nvSpPr>
        <p:spPr>
          <a:xfrm>
            <a:off x="3200400" y="1493383"/>
            <a:ext cx="3352800" cy="4054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06653-C6D3-49A1-8ADF-9F65D6FD60B4}"/>
              </a:ext>
            </a:extLst>
          </p:cNvPr>
          <p:cNvSpPr txBox="1"/>
          <p:nvPr/>
        </p:nvSpPr>
        <p:spPr>
          <a:xfrm>
            <a:off x="3810000" y="196645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  <a:p>
            <a:r>
              <a:rPr lang="en-US" dirty="0"/>
              <a:t>(e.g., </a:t>
            </a:r>
            <a:r>
              <a:rPr lang="en-US" i="1" dirty="0"/>
              <a:t>all</a:t>
            </a:r>
            <a:r>
              <a:rPr lang="en-US" dirty="0"/>
              <a:t> moviegoers)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49E506-B1D1-49C5-8203-97CD50FF760A}"/>
              </a:ext>
            </a:extLst>
          </p:cNvPr>
          <p:cNvSpPr/>
          <p:nvPr/>
        </p:nvSpPr>
        <p:spPr>
          <a:xfrm>
            <a:off x="3581400" y="3263663"/>
            <a:ext cx="2590800" cy="2112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467C0-7203-424C-B749-87B93802EF78}"/>
              </a:ext>
            </a:extLst>
          </p:cNvPr>
          <p:cNvSpPr txBox="1"/>
          <p:nvPr/>
        </p:nvSpPr>
        <p:spPr>
          <a:xfrm>
            <a:off x="4149678" y="3921404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</a:t>
            </a:r>
          </a:p>
          <a:p>
            <a:r>
              <a:rPr lang="en-US" dirty="0"/>
              <a:t>(e.g., </a:t>
            </a:r>
            <a:r>
              <a:rPr lang="en-US" i="1" dirty="0"/>
              <a:t>some</a:t>
            </a:r>
          </a:p>
          <a:p>
            <a:r>
              <a:rPr lang="en-US" dirty="0"/>
              <a:t>moviegoers)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026FD5-5985-416B-A740-6619AD69A8DE}"/>
                  </a:ext>
                </a:extLst>
              </p:cNvPr>
              <p:cNvSpPr txBox="1"/>
              <p:nvPr/>
            </p:nvSpPr>
            <p:spPr>
              <a:xfrm>
                <a:off x="2223956" y="5639457"/>
                <a:ext cx="5511189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Under the Central Limit Theorem,</a:t>
                </a:r>
              </a:p>
              <a:p>
                <a:r>
                  <a:rPr lang="en-US" dirty="0"/>
                  <a:t>the relationship between the two is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026FD5-5985-416B-A740-6619AD69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56" y="5639457"/>
                <a:ext cx="5511189" cy="789383"/>
              </a:xfrm>
              <a:prstGeom prst="rect">
                <a:avLst/>
              </a:prstGeom>
              <a:blipFill>
                <a:blip r:embed="rId2"/>
                <a:stretch>
                  <a:fillRect l="-99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Null Hypothesis H</a:t>
            </a:r>
            <a:r>
              <a:rPr lang="en-US" sz="2400" baseline="-25000" dirty="0"/>
              <a:t>0</a:t>
            </a:r>
            <a:r>
              <a:rPr lang="en-US" sz="2400" dirty="0"/>
              <a:t> (the </a:t>
            </a:r>
            <a:r>
              <a:rPr lang="en-US" sz="2400" i="1" dirty="0"/>
              <a:t>random</a:t>
            </a:r>
            <a:r>
              <a:rPr lang="en-US" sz="2400" dirty="0"/>
              <a:t> scenario)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</a:t>
            </a:r>
            <a:r>
              <a:rPr lang="en-US" sz="2000" baseline="-25000" dirty="0"/>
              <a:t>0</a:t>
            </a:r>
            <a:r>
              <a:rPr lang="en-US" sz="2000" dirty="0"/>
              <a:t>: </a:t>
            </a:r>
            <a:r>
              <a:rPr lang="en-US" sz="2000" i="1" dirty="0"/>
              <a:t>p</a:t>
            </a:r>
            <a:r>
              <a:rPr lang="en-US" sz="2000" dirty="0"/>
              <a:t> ≥ 15%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Alternate Hypothesis H</a:t>
            </a:r>
            <a:r>
              <a:rPr lang="en-US" sz="2400" baseline="-25000" dirty="0"/>
              <a:t>a</a:t>
            </a:r>
            <a:r>
              <a:rPr lang="en-US" sz="2400" dirty="0"/>
              <a:t> (the scenario that might </a:t>
            </a:r>
            <a:r>
              <a:rPr lang="en-US" sz="2400" i="1" dirty="0"/>
              <a:t>not be random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</a:t>
            </a:r>
            <a:r>
              <a:rPr lang="en-US" sz="2000" baseline="-25000" dirty="0"/>
              <a:t>a</a:t>
            </a:r>
            <a:r>
              <a:rPr lang="en-US" sz="2000" dirty="0"/>
              <a:t>: </a:t>
            </a:r>
            <a:r>
              <a:rPr lang="en-US" sz="2000" i="1" dirty="0"/>
              <a:t>p</a:t>
            </a:r>
            <a:r>
              <a:rPr lang="en-US" sz="2000" dirty="0"/>
              <a:t> &lt; 15%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one-tailed test can be used here although a two-tailed test could also be used here and is a slightly stronger test (also, remember that the equal sign goes in the Null Hypothesis).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Ms. Plex is really only interested in “one side” of the distribution.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Using data and a one-sample proportion test, we can try to see if we can reasonably reject the Null Hypothesis.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Case</a:t>
            </a:r>
            <a:r>
              <a:rPr lang="en-US" sz="1800" dirty="0"/>
              <a:t>: Ms. Plex would like to know if Tammy is an outlier.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7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the test statistic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26FD5-5985-416B-A740-6619AD69A8DE}"/>
              </a:ext>
            </a:extLst>
          </p:cNvPr>
          <p:cNvSpPr txBox="1"/>
          <p:nvPr/>
        </p:nvSpPr>
        <p:spPr>
          <a:xfrm>
            <a:off x="435429" y="1600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English: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2D0FC-CAEA-4DB3-BD02-BD30F4E32778}"/>
              </a:ext>
            </a:extLst>
          </p:cNvPr>
          <p:cNvSpPr txBox="1"/>
          <p:nvPr/>
        </p:nvSpPr>
        <p:spPr>
          <a:xfrm>
            <a:off x="1748944" y="160020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proportion minus the (Hypothesized) Population proportion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C213A-E7E7-4875-B8E9-5216F5D64624}"/>
              </a:ext>
            </a:extLst>
          </p:cNvPr>
          <p:cNvCxnSpPr/>
          <p:nvPr/>
        </p:nvCxnSpPr>
        <p:spPr>
          <a:xfrm>
            <a:off x="1848743" y="2133600"/>
            <a:ext cx="678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43C48A-F666-494B-BC75-EFD5477AB9CF}"/>
              </a:ext>
            </a:extLst>
          </p:cNvPr>
          <p:cNvSpPr txBox="1"/>
          <p:nvPr/>
        </p:nvSpPr>
        <p:spPr>
          <a:xfrm>
            <a:off x="2814431" y="227500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standard deviation of proportion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E964AB-B225-4274-9DC4-4E20455E05F3}"/>
              </a:ext>
            </a:extLst>
          </p:cNvPr>
          <p:cNvCxnSpPr>
            <a:cxnSpLocks/>
          </p:cNvCxnSpPr>
          <p:nvPr/>
        </p:nvCxnSpPr>
        <p:spPr>
          <a:xfrm>
            <a:off x="2814431" y="2743200"/>
            <a:ext cx="45833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C65AD3-EF1D-4B75-A06B-271C02A6082D}"/>
              </a:ext>
            </a:extLst>
          </p:cNvPr>
          <p:cNvSpPr txBox="1"/>
          <p:nvPr/>
        </p:nvSpPr>
        <p:spPr>
          <a:xfrm>
            <a:off x="2752866" y="2791671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 between sample and proportion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E03490-6491-4B7D-811C-81CA23439559}"/>
              </a:ext>
            </a:extLst>
          </p:cNvPr>
          <p:cNvSpPr txBox="1"/>
          <p:nvPr/>
        </p:nvSpPr>
        <p:spPr>
          <a:xfrm>
            <a:off x="424543" y="36296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Math: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4746F3-A9F2-4966-ACE4-C5D928AD0D9E}"/>
              </a:ext>
            </a:extLst>
          </p:cNvPr>
          <p:cNvSpPr txBox="1"/>
          <p:nvPr/>
        </p:nvSpPr>
        <p:spPr>
          <a:xfrm>
            <a:off x="398894" y="4837579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</a:t>
            </a:r>
          </a:p>
          <a:p>
            <a:r>
              <a:rPr lang="en-US" b="1" dirty="0"/>
              <a:t>Some</a:t>
            </a:r>
          </a:p>
          <a:p>
            <a:r>
              <a:rPr lang="en-US" b="1" dirty="0"/>
              <a:t>Algebra: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67AB64E-33F0-477B-BD11-3C6E2D953695}"/>
                  </a:ext>
                </a:extLst>
              </p:cNvPr>
              <p:cNvSpPr txBox="1"/>
              <p:nvPr/>
            </p:nvSpPr>
            <p:spPr>
              <a:xfrm>
                <a:off x="3384974" y="4820666"/>
                <a:ext cx="1399935" cy="1059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𝑝h𝑎𝑡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67AB64E-33F0-477B-BD11-3C6E2D95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974" y="4820666"/>
                <a:ext cx="1399935" cy="1059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27FB0C9-BB1C-4685-8051-FC70E77F0117}"/>
              </a:ext>
            </a:extLst>
          </p:cNvPr>
          <p:cNvSpPr txBox="1"/>
          <p:nvPr/>
        </p:nvSpPr>
        <p:spPr>
          <a:xfrm>
            <a:off x="2362302" y="2032398"/>
            <a:ext cx="261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4C91AA-CB00-4F0B-A59F-91F7DE329744}"/>
              </a:ext>
            </a:extLst>
          </p:cNvPr>
          <p:cNvSpPr txBox="1"/>
          <p:nvPr/>
        </p:nvSpPr>
        <p:spPr>
          <a:xfrm>
            <a:off x="7397737" y="1995179"/>
            <a:ext cx="261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9C20C6-D78C-4781-9335-8732D5894178}"/>
              </a:ext>
            </a:extLst>
          </p:cNvPr>
          <p:cNvSpPr txBox="1"/>
          <p:nvPr/>
        </p:nvSpPr>
        <p:spPr>
          <a:xfrm>
            <a:off x="481361" y="611401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430422-D380-438D-8EB8-E1C650436070}"/>
                  </a:ext>
                </a:extLst>
              </p:cNvPr>
              <p:cNvSpPr txBox="1"/>
              <p:nvPr/>
            </p:nvSpPr>
            <p:spPr>
              <a:xfrm>
                <a:off x="3352800" y="3629195"/>
                <a:ext cx="1423595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𝑝h𝑎𝑡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430422-D380-438D-8EB8-E1C65043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29195"/>
                <a:ext cx="1423595" cy="1119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A5F63C-8F1A-499E-A99F-B8A2CCF4CA1A}"/>
              </a:ext>
            </a:extLst>
          </p:cNvPr>
          <p:cNvSpPr txBox="1"/>
          <p:nvPr/>
        </p:nvSpPr>
        <p:spPr>
          <a:xfrm>
            <a:off x="1767248" y="384067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statistic 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67C69-0B2E-49AB-A2F7-575AD8DD4C9A}"/>
              </a:ext>
            </a:extLst>
          </p:cNvPr>
          <p:cNvSpPr txBox="1"/>
          <p:nvPr/>
        </p:nvSpPr>
        <p:spPr>
          <a:xfrm>
            <a:off x="1789019" y="499059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statistic  = </a:t>
            </a:r>
          </a:p>
        </p:txBody>
      </p:sp>
    </p:spTree>
    <p:extLst>
      <p:ext uri="{BB962C8B-B14F-4D97-AF65-F5344CB8AC3E}">
        <p14:creationId xmlns:p14="http://schemas.microsoft.com/office/powerpoint/2010/main" val="389143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Evaluation—“Distance Along the Line”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2D0FC-CAEA-4DB3-BD02-BD30F4E32778}"/>
              </a:ext>
            </a:extLst>
          </p:cNvPr>
          <p:cNvSpPr txBox="1"/>
          <p:nvPr/>
        </p:nvSpPr>
        <p:spPr>
          <a:xfrm>
            <a:off x="609600" y="1415043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compare the </a:t>
            </a:r>
            <a:r>
              <a:rPr lang="en-US" i="1" dirty="0"/>
              <a:t>test statistic </a:t>
            </a:r>
            <a:r>
              <a:rPr lang="en-US" dirty="0"/>
              <a:t>with the </a:t>
            </a:r>
            <a:r>
              <a:rPr lang="en-US" i="1" dirty="0"/>
              <a:t>critical value</a:t>
            </a:r>
            <a:r>
              <a:rPr lang="en-US" dirty="0"/>
              <a:t>.</a:t>
            </a:r>
          </a:p>
          <a:p>
            <a:r>
              <a:rPr lang="en-US" dirty="0"/>
              <a:t>That is, we see how “far” the test statistic is away from zero.</a:t>
            </a:r>
          </a:p>
          <a:p>
            <a:r>
              <a:rPr lang="en-US" dirty="0"/>
              <a:t>If test statistic is to the </a:t>
            </a:r>
            <a:r>
              <a:rPr lang="en-US" i="1" dirty="0"/>
              <a:t>left of the critical value</a:t>
            </a:r>
            <a:r>
              <a:rPr lang="en-US" dirty="0"/>
              <a:t>, then </a:t>
            </a:r>
            <a:r>
              <a:rPr lang="en-US" i="1" dirty="0"/>
              <a:t>reject H</a:t>
            </a:r>
            <a:r>
              <a:rPr lang="en-US" i="1" baseline="-25000" dirty="0"/>
              <a:t>0</a:t>
            </a:r>
            <a:r>
              <a:rPr lang="en-US" dirty="0"/>
              <a:t>; else we </a:t>
            </a:r>
            <a:r>
              <a:rPr lang="en-US" i="1" dirty="0"/>
              <a:t>accept H</a:t>
            </a:r>
            <a:r>
              <a:rPr lang="en-US" i="1" baseline="-25000" dirty="0"/>
              <a:t>0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E4033D-A5A1-4AFD-AB5B-DF9BBB1F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7" y="2628229"/>
            <a:ext cx="6096000" cy="304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A4A52-5EDB-4079-97B4-C5A7877EB675}"/>
              </a:ext>
            </a:extLst>
          </p:cNvPr>
          <p:cNvCxnSpPr>
            <a:cxnSpLocks/>
          </p:cNvCxnSpPr>
          <p:nvPr/>
        </p:nvCxnSpPr>
        <p:spPr>
          <a:xfrm>
            <a:off x="3483429" y="2759198"/>
            <a:ext cx="21771" cy="312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2D8DA9-A75C-454B-B920-E6649CA0F251}"/>
              </a:ext>
            </a:extLst>
          </p:cNvPr>
          <p:cNvSpPr txBox="1"/>
          <p:nvPr/>
        </p:nvSpPr>
        <p:spPr>
          <a:xfrm>
            <a:off x="3505200" y="5622913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CADD4-2F0A-42E0-9C91-DA603C21BE0D}"/>
              </a:ext>
            </a:extLst>
          </p:cNvPr>
          <p:cNvSpPr txBox="1"/>
          <p:nvPr/>
        </p:nvSpPr>
        <p:spPr>
          <a:xfrm>
            <a:off x="3483429" y="6014016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computed in Excel:</a:t>
            </a:r>
          </a:p>
          <a:p>
            <a:r>
              <a:rPr lang="en-US" dirty="0"/>
              <a:t>=NORM.S.INV(alpha)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37794-1353-4986-8D7A-2A63B2D13F05}"/>
              </a:ext>
            </a:extLst>
          </p:cNvPr>
          <p:cNvSpPr txBox="1"/>
          <p:nvPr/>
        </p:nvSpPr>
        <p:spPr>
          <a:xfrm>
            <a:off x="3633878" y="262050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“Accept” (the 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05FC6-81F4-48B4-B206-4235B74A1440}"/>
              </a:ext>
            </a:extLst>
          </p:cNvPr>
          <p:cNvSpPr txBox="1"/>
          <p:nvPr/>
        </p:nvSpPr>
        <p:spPr>
          <a:xfrm>
            <a:off x="2348341" y="3292598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“Reject”</a:t>
            </a:r>
          </a:p>
          <a:p>
            <a:r>
              <a:rPr lang="en-US" dirty="0"/>
              <a:t> (the 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67725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1335</Words>
  <Application>Microsoft Office PowerPoint</Application>
  <PresentationFormat>On-screen Show (4:3)</PresentationFormat>
  <Paragraphs>161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Consolas</vt:lpstr>
      <vt:lpstr>Corbel</vt:lpstr>
      <vt:lpstr>Default Design</vt:lpstr>
      <vt:lpstr>BUS 312 June at the Multiplex Case</vt:lpstr>
      <vt:lpstr>Introduction/Overview</vt:lpstr>
      <vt:lpstr>Preliminary Questions</vt:lpstr>
      <vt:lpstr>Summary Data</vt:lpstr>
      <vt:lpstr>Decision Rule – Defend or Settle?</vt:lpstr>
      <vt:lpstr>Relationship between a population and a sample</vt:lpstr>
      <vt:lpstr>Hypothesis Test</vt:lpstr>
      <vt:lpstr>Compute the test statistic</vt:lpstr>
      <vt:lpstr>Evaluation—“Distance Along the Line” Method</vt:lpstr>
      <vt:lpstr>Evaluation—“Area Under the Curve” Method</vt:lpstr>
      <vt:lpstr>Confidence Interval Equation</vt:lpstr>
      <vt:lpstr>Shrewd Spreadsheeting</vt:lpstr>
      <vt:lpstr>Reproducible Spreadsheeting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in L.A.'s “Silicon Beach”: “Shadow” Vocation or “Emergent” Profession?</dc:title>
  <dc:creator>wsmith</dc:creator>
  <cp:lastModifiedBy>Wayne Smith</cp:lastModifiedBy>
  <cp:revision>436</cp:revision>
  <cp:lastPrinted>2018-09-04T20:55:41Z</cp:lastPrinted>
  <dcterms:created xsi:type="dcterms:W3CDTF">2010-10-28T16:48:55Z</dcterms:created>
  <dcterms:modified xsi:type="dcterms:W3CDTF">2024-02-16T04:41:01Z</dcterms:modified>
</cp:coreProperties>
</file>